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ctiveX/activeX2.xml" ContentType="application/vnd.ms-office.activeX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260" r:id="rId3"/>
    <p:sldId id="273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82" r:id="rId12"/>
    <p:sldId id="271" r:id="rId13"/>
    <p:sldId id="281" r:id="rId14"/>
    <p:sldId id="278" r:id="rId15"/>
    <p:sldId id="284" r:id="rId16"/>
    <p:sldId id="274" r:id="rId17"/>
    <p:sldId id="275" r:id="rId18"/>
    <p:sldId id="283" r:id="rId19"/>
    <p:sldId id="280" r:id="rId20"/>
    <p:sldId id="276" r:id="rId21"/>
    <p:sldId id="277" r:id="rId22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7B0C9-409F-49AD-8C87-F6F7CCCB9936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918C4-6766-4EDC-AC79-A86CB8F8449E}">
      <dgm:prSet phldrT="[Text]" phldr="1"/>
      <dgm:spPr/>
      <dgm:t>
        <a:bodyPr/>
        <a:lstStyle/>
        <a:p>
          <a:endParaRPr lang="en-US" dirty="0"/>
        </a:p>
      </dgm:t>
    </dgm:pt>
    <dgm:pt modelId="{CFC2BE3D-F459-4AF7-AAA3-80450CCB3847}" type="parTrans" cxnId="{4211BFA8-C0E4-4F15-8E85-FE72C1CF7EF2}">
      <dgm:prSet/>
      <dgm:spPr/>
      <dgm:t>
        <a:bodyPr/>
        <a:lstStyle/>
        <a:p>
          <a:endParaRPr lang="en-US"/>
        </a:p>
      </dgm:t>
    </dgm:pt>
    <dgm:pt modelId="{C24AB263-1B4A-4AAD-86A5-2F3D34DCB6AE}" type="sibTrans" cxnId="{4211BFA8-C0E4-4F15-8E85-FE72C1CF7EF2}">
      <dgm:prSet/>
      <dgm:spPr/>
      <dgm:t>
        <a:bodyPr/>
        <a:lstStyle/>
        <a:p>
          <a:endParaRPr lang="en-US"/>
        </a:p>
      </dgm:t>
    </dgm:pt>
    <dgm:pt modelId="{4DD291FF-CF29-4BE1-9337-E53199952C1A}">
      <dgm:prSet phldrT="[Text]"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  <a:effectLst/>
            </a:rPr>
            <a:t>Lên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ngôi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vua</a:t>
          </a:r>
          <a:r>
            <a:rPr lang="en-US" b="1" dirty="0" smtClean="0">
              <a:solidFill>
                <a:srgbClr val="002060"/>
              </a:solidFill>
              <a:effectLst/>
            </a:rPr>
            <a:t>, </a:t>
          </a:r>
          <a:r>
            <a:rPr lang="en-US" b="1" dirty="0" err="1" smtClean="0">
              <a:solidFill>
                <a:srgbClr val="002060"/>
              </a:solidFill>
              <a:effectLst/>
            </a:rPr>
            <a:t>chọn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Cổ</a:t>
          </a:r>
          <a:r>
            <a:rPr lang="en-US" b="1" dirty="0" smtClean="0">
              <a:solidFill>
                <a:srgbClr val="002060"/>
              </a:solidFill>
              <a:effectLst/>
            </a:rPr>
            <a:t> Loa </a:t>
          </a:r>
          <a:r>
            <a:rPr lang="en-US" b="1" dirty="0" err="1" smtClean="0">
              <a:solidFill>
                <a:srgbClr val="002060"/>
              </a:solidFill>
              <a:effectLst/>
            </a:rPr>
            <a:t>làm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kinh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đô</a:t>
          </a:r>
          <a:endParaRPr lang="en-US" b="1" dirty="0">
            <a:solidFill>
              <a:srgbClr val="002060"/>
            </a:solidFill>
            <a:effectLst/>
          </a:endParaRPr>
        </a:p>
      </dgm:t>
    </dgm:pt>
    <dgm:pt modelId="{55489CEB-56FA-4C65-ADF4-BD8DED3D6A0B}" type="parTrans" cxnId="{324CF7DE-8C73-46AA-83BD-B6E2783CB096}">
      <dgm:prSet/>
      <dgm:spPr/>
      <dgm:t>
        <a:bodyPr/>
        <a:lstStyle/>
        <a:p>
          <a:endParaRPr lang="en-US"/>
        </a:p>
      </dgm:t>
    </dgm:pt>
    <dgm:pt modelId="{6AA9794D-13E7-4744-8465-DD80E7F4C534}" type="sibTrans" cxnId="{324CF7DE-8C73-46AA-83BD-B6E2783CB096}">
      <dgm:prSet/>
      <dgm:spPr/>
      <dgm:t>
        <a:bodyPr/>
        <a:lstStyle/>
        <a:p>
          <a:endParaRPr lang="en-US"/>
        </a:p>
      </dgm:t>
    </dgm:pt>
    <dgm:pt modelId="{7E6A96B6-46A9-42F6-BFE2-BD31041EDB2F}">
      <dgm:prSet phldrT="[Text]" phldr="1"/>
      <dgm:spPr/>
      <dgm:t>
        <a:bodyPr/>
        <a:lstStyle/>
        <a:p>
          <a:endParaRPr lang="en-US"/>
        </a:p>
      </dgm:t>
    </dgm:pt>
    <dgm:pt modelId="{48F02246-A503-4A1F-89A8-E0096BDA02F1}" type="parTrans" cxnId="{A1C11C37-FAB4-4482-AFA0-6C9112BF7428}">
      <dgm:prSet/>
      <dgm:spPr/>
      <dgm:t>
        <a:bodyPr/>
        <a:lstStyle/>
        <a:p>
          <a:endParaRPr lang="en-US"/>
        </a:p>
      </dgm:t>
    </dgm:pt>
    <dgm:pt modelId="{91B5E4AF-9750-48F3-A8DC-38B56D0EBE25}" type="sibTrans" cxnId="{A1C11C37-FAB4-4482-AFA0-6C9112BF7428}">
      <dgm:prSet/>
      <dgm:spPr/>
      <dgm:t>
        <a:bodyPr/>
        <a:lstStyle/>
        <a:p>
          <a:endParaRPr lang="en-US"/>
        </a:p>
      </dgm:t>
    </dgm:pt>
    <dgm:pt modelId="{10535082-3C4F-4DD2-95C3-19980A65BCCA}">
      <dgm:prSet phldrT="[Text]"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  <a:effectLst/>
            </a:rPr>
            <a:t>Quyết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định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bãi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bỏ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chức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Tiết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độ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sứ</a:t>
          </a:r>
          <a:endParaRPr lang="en-US" b="1" dirty="0">
            <a:solidFill>
              <a:srgbClr val="002060"/>
            </a:solidFill>
            <a:effectLst/>
          </a:endParaRPr>
        </a:p>
      </dgm:t>
    </dgm:pt>
    <dgm:pt modelId="{DAC1C4B5-0DBC-4803-B0C7-BC0E8B9E9565}" type="parTrans" cxnId="{8F54EA6D-03A6-4260-AD03-A54370A909C1}">
      <dgm:prSet/>
      <dgm:spPr/>
      <dgm:t>
        <a:bodyPr/>
        <a:lstStyle/>
        <a:p>
          <a:endParaRPr lang="en-US"/>
        </a:p>
      </dgm:t>
    </dgm:pt>
    <dgm:pt modelId="{CBC77D58-B52E-416D-B380-697DB941BF8E}" type="sibTrans" cxnId="{8F54EA6D-03A6-4260-AD03-A54370A909C1}">
      <dgm:prSet/>
      <dgm:spPr/>
      <dgm:t>
        <a:bodyPr/>
        <a:lstStyle/>
        <a:p>
          <a:endParaRPr lang="en-US"/>
        </a:p>
      </dgm:t>
    </dgm:pt>
    <dgm:pt modelId="{E686F68C-AE63-4B7C-93E6-CCECC8616182}">
      <dgm:prSet phldrT="[Text]" phldr="1"/>
      <dgm:spPr/>
      <dgm:t>
        <a:bodyPr/>
        <a:lstStyle/>
        <a:p>
          <a:endParaRPr lang="en-US"/>
        </a:p>
      </dgm:t>
    </dgm:pt>
    <dgm:pt modelId="{4ED85DE5-0D70-4EA4-BF9F-CC525B11D515}" type="parTrans" cxnId="{EBF2739B-0868-48EC-B742-76B7E2B673ED}">
      <dgm:prSet/>
      <dgm:spPr/>
      <dgm:t>
        <a:bodyPr/>
        <a:lstStyle/>
        <a:p>
          <a:endParaRPr lang="en-US"/>
        </a:p>
      </dgm:t>
    </dgm:pt>
    <dgm:pt modelId="{C9D230D5-8133-407D-8609-739D363E64BB}" type="sibTrans" cxnId="{EBF2739B-0868-48EC-B742-76B7E2B673ED}">
      <dgm:prSet/>
      <dgm:spPr/>
      <dgm:t>
        <a:bodyPr/>
        <a:lstStyle/>
        <a:p>
          <a:endParaRPr lang="en-US"/>
        </a:p>
      </dgm:t>
    </dgm:pt>
    <dgm:pt modelId="{92CF0FF2-3AC8-4D7E-BA65-BCDE32C287B8}">
      <dgm:prSet phldrT="[Text]"/>
      <dgm:spPr/>
      <dgm:t>
        <a:bodyPr/>
        <a:lstStyle/>
        <a:p>
          <a:r>
            <a:rPr lang="en-US" b="1" dirty="0" err="1" smtClean="0">
              <a:solidFill>
                <a:srgbClr val="002060"/>
              </a:solidFill>
              <a:effectLst/>
            </a:rPr>
            <a:t>Xây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dựng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bộ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máy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chính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quyền</a:t>
          </a:r>
          <a:r>
            <a:rPr lang="en-US" b="1" dirty="0" smtClean="0">
              <a:solidFill>
                <a:srgbClr val="002060"/>
              </a:solidFill>
              <a:effectLst/>
            </a:rPr>
            <a:t> </a:t>
          </a:r>
          <a:r>
            <a:rPr lang="en-US" b="1" dirty="0" err="1" smtClean="0">
              <a:solidFill>
                <a:srgbClr val="002060"/>
              </a:solidFill>
              <a:effectLst/>
            </a:rPr>
            <a:t>mới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DA853A7B-9D69-4D00-8FDF-C14770802DE5}" type="parTrans" cxnId="{7569925B-F0B4-467D-B499-4CF19428C1B0}">
      <dgm:prSet/>
      <dgm:spPr/>
      <dgm:t>
        <a:bodyPr/>
        <a:lstStyle/>
        <a:p>
          <a:endParaRPr lang="en-US"/>
        </a:p>
      </dgm:t>
    </dgm:pt>
    <dgm:pt modelId="{B851FCA9-59F0-43D3-BBA0-5C75C17E249D}" type="sibTrans" cxnId="{7569925B-F0B4-467D-B499-4CF19428C1B0}">
      <dgm:prSet/>
      <dgm:spPr/>
      <dgm:t>
        <a:bodyPr/>
        <a:lstStyle/>
        <a:p>
          <a:endParaRPr lang="en-US"/>
        </a:p>
      </dgm:t>
    </dgm:pt>
    <dgm:pt modelId="{1CE82A38-6A44-4FA9-A225-8A5338C47398}" type="pres">
      <dgm:prSet presAssocID="{B027B0C9-409F-49AD-8C87-F6F7CCCB993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7FAFBC-FA0B-4333-9955-607804B29357}" type="pres">
      <dgm:prSet presAssocID="{BE6918C4-6766-4EDC-AC79-A86CB8F8449E}" presName="composite" presStyleCnt="0"/>
      <dgm:spPr/>
      <dgm:t>
        <a:bodyPr/>
        <a:lstStyle/>
        <a:p>
          <a:endParaRPr lang="en-US"/>
        </a:p>
      </dgm:t>
    </dgm:pt>
    <dgm:pt modelId="{2F7C6432-0322-426F-B6E2-1D1EF9D00D12}" type="pres">
      <dgm:prSet presAssocID="{BE6918C4-6766-4EDC-AC79-A86CB8F8449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8FB88-8AFD-40D8-BD38-E12C76163CBD}" type="pres">
      <dgm:prSet presAssocID="{BE6918C4-6766-4EDC-AC79-A86CB8F8449E}" presName="descendantText" presStyleLbl="alignAcc1" presStyleIdx="0" presStyleCnt="3" custLinFactNeighborX="-788" custLinFactNeighborY="-98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5B711-F6CB-4A51-BB16-6616B1B3F0C2}" type="pres">
      <dgm:prSet presAssocID="{C24AB263-1B4A-4AAD-86A5-2F3D34DCB6AE}" presName="sp" presStyleCnt="0"/>
      <dgm:spPr/>
      <dgm:t>
        <a:bodyPr/>
        <a:lstStyle/>
        <a:p>
          <a:endParaRPr lang="en-US"/>
        </a:p>
      </dgm:t>
    </dgm:pt>
    <dgm:pt modelId="{4E2D7840-B4FD-43FD-A7BD-2F34436C4160}" type="pres">
      <dgm:prSet presAssocID="{7E6A96B6-46A9-42F6-BFE2-BD31041EDB2F}" presName="composite" presStyleCnt="0"/>
      <dgm:spPr/>
      <dgm:t>
        <a:bodyPr/>
        <a:lstStyle/>
        <a:p>
          <a:endParaRPr lang="en-US"/>
        </a:p>
      </dgm:t>
    </dgm:pt>
    <dgm:pt modelId="{266DA63C-2EDC-493E-888E-6A681C3196A0}" type="pres">
      <dgm:prSet presAssocID="{7E6A96B6-46A9-42F6-BFE2-BD31041EDB2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CD779-0A7F-4882-BDE2-29B9F1D4F69C}" type="pres">
      <dgm:prSet presAssocID="{7E6A96B6-46A9-42F6-BFE2-BD31041EDB2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966BB-F589-4D12-833C-388C5BDBF666}" type="pres">
      <dgm:prSet presAssocID="{91B5E4AF-9750-48F3-A8DC-38B56D0EBE25}" presName="sp" presStyleCnt="0"/>
      <dgm:spPr/>
      <dgm:t>
        <a:bodyPr/>
        <a:lstStyle/>
        <a:p>
          <a:endParaRPr lang="en-US"/>
        </a:p>
      </dgm:t>
    </dgm:pt>
    <dgm:pt modelId="{C7E6F07C-7B53-436D-AC4E-606F54D5337C}" type="pres">
      <dgm:prSet presAssocID="{E686F68C-AE63-4B7C-93E6-CCECC8616182}" presName="composite" presStyleCnt="0"/>
      <dgm:spPr/>
      <dgm:t>
        <a:bodyPr/>
        <a:lstStyle/>
        <a:p>
          <a:endParaRPr lang="en-US"/>
        </a:p>
      </dgm:t>
    </dgm:pt>
    <dgm:pt modelId="{C0DB0AEC-D763-49EC-AE1B-80C8F303D5CE}" type="pres">
      <dgm:prSet presAssocID="{E686F68C-AE63-4B7C-93E6-CCECC861618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6DC1C-13FB-425E-9195-DAC1729DA2DD}" type="pres">
      <dgm:prSet presAssocID="{E686F68C-AE63-4B7C-93E6-CCECC861618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2739B-0868-48EC-B742-76B7E2B673ED}" srcId="{B027B0C9-409F-49AD-8C87-F6F7CCCB9936}" destId="{E686F68C-AE63-4B7C-93E6-CCECC8616182}" srcOrd="2" destOrd="0" parTransId="{4ED85DE5-0D70-4EA4-BF9F-CC525B11D515}" sibTransId="{C9D230D5-8133-407D-8609-739D363E64BB}"/>
    <dgm:cxn modelId="{8BAAED10-8308-4B25-92A6-CDE2D8E8B860}" type="presOf" srcId="{92CF0FF2-3AC8-4D7E-BA65-BCDE32C287B8}" destId="{30D6DC1C-13FB-425E-9195-DAC1729DA2DD}" srcOrd="0" destOrd="0" presId="urn:microsoft.com/office/officeart/2005/8/layout/chevron2"/>
    <dgm:cxn modelId="{4211BFA8-C0E4-4F15-8E85-FE72C1CF7EF2}" srcId="{B027B0C9-409F-49AD-8C87-F6F7CCCB9936}" destId="{BE6918C4-6766-4EDC-AC79-A86CB8F8449E}" srcOrd="0" destOrd="0" parTransId="{CFC2BE3D-F459-4AF7-AAA3-80450CCB3847}" sibTransId="{C24AB263-1B4A-4AAD-86A5-2F3D34DCB6AE}"/>
    <dgm:cxn modelId="{7569925B-F0B4-467D-B499-4CF19428C1B0}" srcId="{E686F68C-AE63-4B7C-93E6-CCECC8616182}" destId="{92CF0FF2-3AC8-4D7E-BA65-BCDE32C287B8}" srcOrd="0" destOrd="0" parTransId="{DA853A7B-9D69-4D00-8FDF-C14770802DE5}" sibTransId="{B851FCA9-59F0-43D3-BBA0-5C75C17E249D}"/>
    <dgm:cxn modelId="{324CF7DE-8C73-46AA-83BD-B6E2783CB096}" srcId="{BE6918C4-6766-4EDC-AC79-A86CB8F8449E}" destId="{4DD291FF-CF29-4BE1-9337-E53199952C1A}" srcOrd="0" destOrd="0" parTransId="{55489CEB-56FA-4C65-ADF4-BD8DED3D6A0B}" sibTransId="{6AA9794D-13E7-4744-8465-DD80E7F4C534}"/>
    <dgm:cxn modelId="{EA08F36D-76CA-4839-A424-BDF46817C210}" type="presOf" srcId="{7E6A96B6-46A9-42F6-BFE2-BD31041EDB2F}" destId="{266DA63C-2EDC-493E-888E-6A681C3196A0}" srcOrd="0" destOrd="0" presId="urn:microsoft.com/office/officeart/2005/8/layout/chevron2"/>
    <dgm:cxn modelId="{E856F9B6-5421-43C6-B600-030CF49EF86E}" type="presOf" srcId="{BE6918C4-6766-4EDC-AC79-A86CB8F8449E}" destId="{2F7C6432-0322-426F-B6E2-1D1EF9D00D12}" srcOrd="0" destOrd="0" presId="urn:microsoft.com/office/officeart/2005/8/layout/chevron2"/>
    <dgm:cxn modelId="{745280C1-89C0-4453-9907-6BFA69052C91}" type="presOf" srcId="{E686F68C-AE63-4B7C-93E6-CCECC8616182}" destId="{C0DB0AEC-D763-49EC-AE1B-80C8F303D5CE}" srcOrd="0" destOrd="0" presId="urn:microsoft.com/office/officeart/2005/8/layout/chevron2"/>
    <dgm:cxn modelId="{CC2EB5CB-E23A-4F1B-AACF-1986A5025BE4}" type="presOf" srcId="{4DD291FF-CF29-4BE1-9337-E53199952C1A}" destId="{5B98FB88-8AFD-40D8-BD38-E12C76163CBD}" srcOrd="0" destOrd="0" presId="urn:microsoft.com/office/officeart/2005/8/layout/chevron2"/>
    <dgm:cxn modelId="{134BE755-7249-4802-98BA-B9D8F3DD03AD}" type="presOf" srcId="{B027B0C9-409F-49AD-8C87-F6F7CCCB9936}" destId="{1CE82A38-6A44-4FA9-A225-8A5338C47398}" srcOrd="0" destOrd="0" presId="urn:microsoft.com/office/officeart/2005/8/layout/chevron2"/>
    <dgm:cxn modelId="{8F54EA6D-03A6-4260-AD03-A54370A909C1}" srcId="{7E6A96B6-46A9-42F6-BFE2-BD31041EDB2F}" destId="{10535082-3C4F-4DD2-95C3-19980A65BCCA}" srcOrd="0" destOrd="0" parTransId="{DAC1C4B5-0DBC-4803-B0C7-BC0E8B9E9565}" sibTransId="{CBC77D58-B52E-416D-B380-697DB941BF8E}"/>
    <dgm:cxn modelId="{3D61B69F-DAF6-40E4-93A8-09DED6F3E0E5}" type="presOf" srcId="{10535082-3C4F-4DD2-95C3-19980A65BCCA}" destId="{CF0CD779-0A7F-4882-BDE2-29B9F1D4F69C}" srcOrd="0" destOrd="0" presId="urn:microsoft.com/office/officeart/2005/8/layout/chevron2"/>
    <dgm:cxn modelId="{A1C11C37-FAB4-4482-AFA0-6C9112BF7428}" srcId="{B027B0C9-409F-49AD-8C87-F6F7CCCB9936}" destId="{7E6A96B6-46A9-42F6-BFE2-BD31041EDB2F}" srcOrd="1" destOrd="0" parTransId="{48F02246-A503-4A1F-89A8-E0096BDA02F1}" sibTransId="{91B5E4AF-9750-48F3-A8DC-38B56D0EBE25}"/>
    <dgm:cxn modelId="{328EAC3D-C31B-41A9-A391-DAEE7820707C}" type="presParOf" srcId="{1CE82A38-6A44-4FA9-A225-8A5338C47398}" destId="{297FAFBC-FA0B-4333-9955-607804B29357}" srcOrd="0" destOrd="0" presId="urn:microsoft.com/office/officeart/2005/8/layout/chevron2"/>
    <dgm:cxn modelId="{24755332-016D-43C8-847F-CFF8D446DEF4}" type="presParOf" srcId="{297FAFBC-FA0B-4333-9955-607804B29357}" destId="{2F7C6432-0322-426F-B6E2-1D1EF9D00D12}" srcOrd="0" destOrd="0" presId="urn:microsoft.com/office/officeart/2005/8/layout/chevron2"/>
    <dgm:cxn modelId="{40E797E6-E0EA-400E-875E-6BC154220F2E}" type="presParOf" srcId="{297FAFBC-FA0B-4333-9955-607804B29357}" destId="{5B98FB88-8AFD-40D8-BD38-E12C76163CBD}" srcOrd="1" destOrd="0" presId="urn:microsoft.com/office/officeart/2005/8/layout/chevron2"/>
    <dgm:cxn modelId="{A2D8559A-B3F0-4481-B078-C15F38D53AE5}" type="presParOf" srcId="{1CE82A38-6A44-4FA9-A225-8A5338C47398}" destId="{1F15B711-F6CB-4A51-BB16-6616B1B3F0C2}" srcOrd="1" destOrd="0" presId="urn:microsoft.com/office/officeart/2005/8/layout/chevron2"/>
    <dgm:cxn modelId="{05D459F4-D7F0-42D7-9B6E-05E56F15340A}" type="presParOf" srcId="{1CE82A38-6A44-4FA9-A225-8A5338C47398}" destId="{4E2D7840-B4FD-43FD-A7BD-2F34436C4160}" srcOrd="2" destOrd="0" presId="urn:microsoft.com/office/officeart/2005/8/layout/chevron2"/>
    <dgm:cxn modelId="{522560D8-39DC-4051-9EC4-3047AFDE5816}" type="presParOf" srcId="{4E2D7840-B4FD-43FD-A7BD-2F34436C4160}" destId="{266DA63C-2EDC-493E-888E-6A681C3196A0}" srcOrd="0" destOrd="0" presId="urn:microsoft.com/office/officeart/2005/8/layout/chevron2"/>
    <dgm:cxn modelId="{5CA30227-2361-415C-A7F5-491584111542}" type="presParOf" srcId="{4E2D7840-B4FD-43FD-A7BD-2F34436C4160}" destId="{CF0CD779-0A7F-4882-BDE2-29B9F1D4F69C}" srcOrd="1" destOrd="0" presId="urn:microsoft.com/office/officeart/2005/8/layout/chevron2"/>
    <dgm:cxn modelId="{CE5DC2A8-954C-4E66-BF0A-CED20A6F15CC}" type="presParOf" srcId="{1CE82A38-6A44-4FA9-A225-8A5338C47398}" destId="{82E966BB-F589-4D12-833C-388C5BDBF666}" srcOrd="3" destOrd="0" presId="urn:microsoft.com/office/officeart/2005/8/layout/chevron2"/>
    <dgm:cxn modelId="{16094E87-C275-4B3F-835A-49C9E6809483}" type="presParOf" srcId="{1CE82A38-6A44-4FA9-A225-8A5338C47398}" destId="{C7E6F07C-7B53-436D-AC4E-606F54D5337C}" srcOrd="4" destOrd="0" presId="urn:microsoft.com/office/officeart/2005/8/layout/chevron2"/>
    <dgm:cxn modelId="{DB1927E2-5C6C-4C2C-9F40-7466E3B32B09}" type="presParOf" srcId="{C7E6F07C-7B53-436D-AC4E-606F54D5337C}" destId="{C0DB0AEC-D763-49EC-AE1B-80C8F303D5CE}" srcOrd="0" destOrd="0" presId="urn:microsoft.com/office/officeart/2005/8/layout/chevron2"/>
    <dgm:cxn modelId="{52CE9A4B-5977-450D-A7F1-699D22BF0EF7}" type="presParOf" srcId="{C7E6F07C-7B53-436D-AC4E-606F54D5337C}" destId="{30D6DC1C-13FB-425E-9195-DAC1729DA2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C6432-0322-426F-B6E2-1D1EF9D00D12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 rot="-5400000">
        <a:off x="1" y="573596"/>
        <a:ext cx="1146297" cy="491270"/>
      </dsp:txXfrm>
    </dsp:sp>
    <dsp:sp modelId="{5B98FB88-8AFD-40D8-BD38-E12C76163CBD}">
      <dsp:nvSpPr>
        <dsp:cNvPr id="0" name=""/>
        <dsp:cNvSpPr/>
      </dsp:nvSpPr>
      <dsp:spPr>
        <a:xfrm rot="5400000">
          <a:off x="4099922" y="-3009441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002060"/>
              </a:solidFill>
              <a:effectLst/>
            </a:rPr>
            <a:t>Lên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ngôi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vua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,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chọn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Cổ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Loa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làm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kinh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đô</a:t>
          </a:r>
          <a:endParaRPr lang="en-US" sz="3200" b="1" kern="1200" dirty="0">
            <a:solidFill>
              <a:srgbClr val="002060"/>
            </a:solidFill>
            <a:effectLst/>
          </a:endParaRPr>
        </a:p>
      </dsp:txBody>
      <dsp:txXfrm rot="-5400000">
        <a:off x="1090481" y="51961"/>
        <a:ext cx="7031341" cy="960496"/>
      </dsp:txXfrm>
    </dsp:sp>
    <dsp:sp modelId="{266DA63C-2EDC-493E-888E-6A681C3196A0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 rot="-5400000">
        <a:off x="1" y="2017346"/>
        <a:ext cx="1146297" cy="491270"/>
      </dsp:txXfrm>
    </dsp:sp>
    <dsp:sp modelId="{CF0CD779-0A7F-4882-BDE2-29B9F1D4F69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002060"/>
              </a:solidFill>
              <a:effectLst/>
            </a:rPr>
            <a:t>Quyết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định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bãi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bỏ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chức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Tiết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độ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sứ</a:t>
          </a:r>
          <a:endParaRPr lang="en-US" sz="3200" b="1" kern="1200" dirty="0">
            <a:solidFill>
              <a:srgbClr val="002060"/>
            </a:solidFill>
            <a:effectLst/>
          </a:endParaRPr>
        </a:p>
      </dsp:txBody>
      <dsp:txXfrm rot="-5400000">
        <a:off x="1146298" y="1496158"/>
        <a:ext cx="7031341" cy="960496"/>
      </dsp:txXfrm>
    </dsp:sp>
    <dsp:sp modelId="{C0DB0AEC-D763-49EC-AE1B-80C8F303D5CE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 rot="-5400000">
        <a:off x="1" y="3461096"/>
        <a:ext cx="1146297" cy="491270"/>
      </dsp:txXfrm>
    </dsp:sp>
    <dsp:sp modelId="{30D6DC1C-13FB-425E-9195-DAC1729DA2DD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002060"/>
              </a:solidFill>
              <a:effectLst/>
            </a:rPr>
            <a:t>Xây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dựng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bộ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máy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chính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quyền</a:t>
          </a:r>
          <a:r>
            <a:rPr lang="en-US" sz="3200" b="1" kern="1200" dirty="0" smtClean="0">
              <a:solidFill>
                <a:srgbClr val="002060"/>
              </a:solidFill>
              <a:effectLst/>
            </a:rPr>
            <a:t> </a:t>
          </a:r>
          <a:r>
            <a:rPr lang="en-US" sz="3200" b="1" kern="1200" dirty="0" err="1" smtClean="0">
              <a:solidFill>
                <a:srgbClr val="002060"/>
              </a:solidFill>
              <a:effectLst/>
            </a:rPr>
            <a:t>mới</a:t>
          </a:r>
          <a:r>
            <a:rPr lang="en-US" sz="3200" kern="1200" dirty="0" smtClean="0">
              <a:solidFill>
                <a:srgbClr val="002060"/>
              </a:solidFill>
            </a:rPr>
            <a:t>.</a:t>
          </a:r>
          <a:endParaRPr lang="en-US" sz="3200" kern="1200" dirty="0">
            <a:solidFill>
              <a:srgbClr val="002060"/>
            </a:solidFill>
          </a:endParaRPr>
        </a:p>
      </dsp:txBody>
      <dsp:txXfrm rot="-5400000">
        <a:off x="1146298" y="2939908"/>
        <a:ext cx="7031341" cy="96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CF9E0-F769-438E-B71D-0C7748D851D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80D9D-1157-477A-819F-ED87B96F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4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D2D3C-E1F9-498B-8514-12B4C74696A7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2C39C-00D5-4163-9D2A-C7A3FE2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2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2C39C-00D5-4163-9D2A-C7A3FE207E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7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0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D941EB-E609-4197-BA1B-C0C46C513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3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1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6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9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5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910B3-5314-46EA-BC49-9DE03CB4F379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59663-3BDB-4F6A-9A60-AE3EEBE9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3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REWRK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5149850"/>
            <a:ext cx="3073400" cy="175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31" y="172815"/>
            <a:ext cx="2286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 rot="10800000">
            <a:off x="-54137" y="-52191"/>
            <a:ext cx="9144000" cy="134143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uk-UA">
              <a:latin typeface=".VnTime" pitchFamily="34" charset="0"/>
            </a:endParaRPr>
          </a:p>
        </p:txBody>
      </p:sp>
      <p:pic>
        <p:nvPicPr>
          <p:cNvPr id="1741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5403850"/>
            <a:ext cx="9144000" cy="185578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</a:endParaRPr>
          </a:p>
        </p:txBody>
      </p:sp>
      <p:pic>
        <p:nvPicPr>
          <p:cNvPr id="17415" name="Picture 7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4550" y="3830638"/>
            <a:ext cx="3219450" cy="302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WordArt 8"/>
          <p:cNvSpPr>
            <a:spLocks noChangeArrowheads="1" noChangeShapeType="1" noTextEdit="1"/>
          </p:cNvSpPr>
          <p:nvPr/>
        </p:nvSpPr>
        <p:spPr bwMode="auto">
          <a:xfrm>
            <a:off x="1104900" y="2653553"/>
            <a:ext cx="6934200" cy="1176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b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.VnCentury SchoolbookH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-324544" y="4111188"/>
            <a:ext cx="92202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algn="ctr"/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Long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2016</a:t>
            </a:r>
            <a:endParaRPr lang="en-US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CC"/>
              </a:solidFill>
              <a:latin typeface=".VnTimeH" pitchFamily="34" charset="0"/>
            </a:endParaRP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2013248" y="1120552"/>
            <a:ext cx="5715000" cy="947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600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.VnCentury SchoolbookH"/>
            </a:endParaRPr>
          </a:p>
        </p:txBody>
      </p:sp>
    </p:spTree>
    <p:extLst>
      <p:ext uri="{BB962C8B-B14F-4D97-AF65-F5344CB8AC3E}">
        <p14:creationId xmlns:p14="http://schemas.microsoft.com/office/powerpoint/2010/main" val="2715408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7417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611560" y="2132856"/>
            <a:ext cx="8077200" cy="126014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/>
            <a:bevelB w="13500" h="13500" prst="angle"/>
            <a:extrusionClr>
              <a:srgbClr val="00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sy="5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/>
            <a:r>
              <a:rPr lang="en-US" sz="36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baseline="-250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endParaRPr lang="en-US" sz="3600" b="1" baseline="-25000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baseline="-250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395536" y="1988840"/>
            <a:ext cx="5976664" cy="19778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259632" y="387003"/>
            <a:ext cx="754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err="1" smtClean="0"/>
              <a:t>Đinh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Bộ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Lĩnh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thống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nhất</a:t>
            </a:r>
            <a:r>
              <a:rPr lang="en-US" sz="2400" b="1" dirty="0" smtClean="0"/>
              <a:t> </a:t>
            </a:r>
          </a:p>
          <a:p>
            <a:pPr algn="just"/>
            <a:r>
              <a:rPr lang="en-US" sz="2400" b="1" dirty="0" err="1" smtClean="0"/>
              <a:t>đất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? </a:t>
            </a:r>
            <a:endParaRPr lang="en-US" sz="2400" b="1" dirty="0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528120" y="2636912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000" b="1" dirty="0"/>
              <a:t>-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thức</a:t>
            </a:r>
            <a:r>
              <a:rPr lang="en-US" sz="2000" b="1" dirty="0"/>
              <a:t>: </a:t>
            </a:r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 </a:t>
            </a:r>
            <a:r>
              <a:rPr lang="en-US" sz="2000" b="1" dirty="0" err="1" smtClean="0"/>
              <a:t>cặp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đôi</a:t>
            </a:r>
            <a:endParaRPr lang="en-US" sz="2000" b="1" dirty="0"/>
          </a:p>
          <a:p>
            <a:r>
              <a:rPr lang="en-US" sz="2000" b="1" dirty="0"/>
              <a:t>-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gian</a:t>
            </a:r>
            <a:r>
              <a:rPr lang="en-US" sz="2000" b="1" dirty="0"/>
              <a:t>: </a:t>
            </a:r>
            <a:r>
              <a:rPr lang="en-US" sz="2000" b="1" dirty="0" smtClean="0"/>
              <a:t>2 </a:t>
            </a:r>
            <a:r>
              <a:rPr lang="en-US" sz="2000" b="1" dirty="0" err="1"/>
              <a:t>phút</a:t>
            </a:r>
            <a:endParaRPr lang="en-US" sz="2000" b="1" dirty="0"/>
          </a:p>
          <a:p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65" name="Picture 21" descr="Cau h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84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087" name="ShockwaveFlash1" r:id="rId2" imgW="4463125" imgH="2285714"/>
        </mc:Choice>
        <mc:Fallback>
          <p:control name="ShockwaveFlash1" r:id="rId2" imgW="4463125" imgH="2285714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1638" y="4365625"/>
                  <a:ext cx="4462462" cy="228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51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4" grpId="0"/>
      <p:bldP spid="317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Minh Thang Computer\My Documents\cde su\anh\Luoc do 12 su qu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21" y="-67105"/>
            <a:ext cx="5819775" cy="679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loud 4"/>
          <p:cNvSpPr/>
          <p:nvPr/>
        </p:nvSpPr>
        <p:spPr>
          <a:xfrm>
            <a:off x="107504" y="2204864"/>
            <a:ext cx="3240360" cy="201622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47042" y="2564904"/>
            <a:ext cx="3638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LƯỢC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</a:rPr>
              <a:t>LOẠN</a:t>
            </a:r>
            <a:r>
              <a:rPr lang="en-US" sz="2800" b="1" dirty="0" smtClean="0">
                <a:solidFill>
                  <a:srgbClr val="002060"/>
                </a:solidFill>
              </a:rPr>
              <a:t> 12 </a:t>
            </a:r>
            <a:r>
              <a:rPr lang="en-US" sz="2800" b="1" dirty="0" err="1" smtClean="0">
                <a:solidFill>
                  <a:srgbClr val="002060"/>
                </a:solidFill>
              </a:rPr>
              <a:t>SỨ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QUÂN</a:t>
            </a:r>
            <a:r>
              <a:rPr lang="en-US" sz="2800" dirty="0" smtClean="0">
                <a:solidFill>
                  <a:srgbClr val="002060"/>
                </a:solidFill>
              </a:rPr>
              <a:t>”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3563888" y="296652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>
            <a:off x="4139952" y="296652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2 8"/>
          <p:cNvSpPr/>
          <p:nvPr/>
        </p:nvSpPr>
        <p:spPr>
          <a:xfrm>
            <a:off x="4572000" y="980728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2 9"/>
          <p:cNvSpPr/>
          <p:nvPr/>
        </p:nvSpPr>
        <p:spPr>
          <a:xfrm>
            <a:off x="4932040" y="908720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>
            <a:off x="5148064" y="1700808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>
            <a:off x="6012160" y="1814482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>
            <a:off x="6516216" y="2024844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>
            <a:off x="6732240" y="1617567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2 14"/>
          <p:cNvSpPr/>
          <p:nvPr/>
        </p:nvSpPr>
        <p:spPr>
          <a:xfrm>
            <a:off x="7092280" y="1238418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2 15"/>
          <p:cNvSpPr/>
          <p:nvPr/>
        </p:nvSpPr>
        <p:spPr>
          <a:xfrm rot="776164">
            <a:off x="6721276" y="2451468"/>
            <a:ext cx="665248" cy="620779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2 16"/>
          <p:cNvSpPr/>
          <p:nvPr/>
        </p:nvSpPr>
        <p:spPr>
          <a:xfrm rot="1666592">
            <a:off x="7609342" y="3741556"/>
            <a:ext cx="734249" cy="862172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2 17"/>
          <p:cNvSpPr/>
          <p:nvPr/>
        </p:nvSpPr>
        <p:spPr>
          <a:xfrm>
            <a:off x="5004048" y="6021288"/>
            <a:ext cx="576064" cy="36004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“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hào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108-Dinh-Bo-Linh-thiet-lap-bo-may-chinh-quyen_V1_6-5-201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5634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TIẾT 14 - BÀI 9 NƯỚC ĐẠI CỒ VIỆT THỜI ĐINH _ TIỀN LÊ</a:t>
            </a:r>
            <a:endParaRPr lang="en-US" sz="3600" b="1" kern="1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0" y="8382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b.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xây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dựng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đất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nước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" y="3084513"/>
            <a:ext cx="472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vi-VN" dirty="0"/>
              <a:t>Năm 970, </a:t>
            </a:r>
            <a:r>
              <a:rPr lang="vi-VN" b="1" u="sng" dirty="0"/>
              <a:t>đặt niên hiệu là Thái Bình</a:t>
            </a:r>
            <a:r>
              <a:rPr lang="vi-VN" dirty="0"/>
              <a:t>, sai sứ sang giao hảo với nhà Tống.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3716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/>
              <a:t>- </a:t>
            </a:r>
            <a:r>
              <a:rPr lang="en-US" dirty="0" err="1"/>
              <a:t>Năm</a:t>
            </a:r>
            <a:r>
              <a:rPr lang="en-US" dirty="0"/>
              <a:t> 968, </a:t>
            </a:r>
            <a:r>
              <a:rPr lang="en-US" dirty="0" err="1"/>
              <a:t>Đinh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b="1" u="sng" dirty="0" err="1"/>
              <a:t>lên</a:t>
            </a:r>
            <a:r>
              <a:rPr lang="en-US" b="1" u="sng" dirty="0"/>
              <a:t> </a:t>
            </a:r>
            <a:r>
              <a:rPr lang="en-US" b="1" u="sng" dirty="0" err="1"/>
              <a:t>ngôi</a:t>
            </a:r>
            <a:r>
              <a:rPr lang="en-US" b="1" u="sng" dirty="0"/>
              <a:t> </a:t>
            </a:r>
            <a:r>
              <a:rPr lang="en-US" b="1" u="sng" dirty="0" err="1"/>
              <a:t>Hoàng</a:t>
            </a:r>
            <a:r>
              <a:rPr lang="en-US" b="1" u="sng" dirty="0"/>
              <a:t> </a:t>
            </a:r>
            <a:r>
              <a:rPr lang="en-US" b="1" u="sng" dirty="0" err="1"/>
              <a:t>Đế</a:t>
            </a:r>
            <a:r>
              <a:rPr lang="en-US" dirty="0"/>
              <a:t>,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b="1" u="sng" dirty="0" err="1"/>
              <a:t>tên</a:t>
            </a:r>
            <a:r>
              <a:rPr lang="en-US" b="1" u="sng" dirty="0"/>
              <a:t> </a:t>
            </a:r>
            <a:r>
              <a:rPr lang="en-US" b="1" u="sng" dirty="0" err="1"/>
              <a:t>nước</a:t>
            </a:r>
            <a:r>
              <a:rPr lang="en-US" b="1" u="sng" dirty="0"/>
              <a:t> </a:t>
            </a:r>
            <a:r>
              <a:rPr lang="en-US" b="1" u="sng" dirty="0" err="1"/>
              <a:t>là</a:t>
            </a:r>
            <a:r>
              <a:rPr lang="en-US" b="1" u="sng" dirty="0"/>
              <a:t> </a:t>
            </a:r>
            <a:r>
              <a:rPr lang="en-US" b="1" u="sng" dirty="0" err="1"/>
              <a:t>Đại</a:t>
            </a:r>
            <a:r>
              <a:rPr lang="en-US" b="1" u="sng" dirty="0"/>
              <a:t> </a:t>
            </a:r>
            <a:r>
              <a:rPr lang="en-US" b="1" u="sng" dirty="0" err="1"/>
              <a:t>Cồ</a:t>
            </a:r>
            <a:r>
              <a:rPr lang="en-US" b="1" u="sng" dirty="0"/>
              <a:t> </a:t>
            </a:r>
            <a:r>
              <a:rPr lang="en-US" b="1" u="sng" dirty="0" err="1"/>
              <a:t>Việt</a:t>
            </a:r>
            <a:r>
              <a:rPr lang="en-US" dirty="0"/>
              <a:t>,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ở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Lư</a:t>
            </a:r>
            <a:r>
              <a:rPr lang="en-US" dirty="0"/>
              <a:t> (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).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" y="4419600"/>
            <a:ext cx="472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vi-VN" dirty="0"/>
              <a:t>Phong vương cho các con.</a:t>
            </a:r>
          </a:p>
          <a:p>
            <a:pPr algn="just" eaLnBrk="1" hangingPunct="1">
              <a:buFontTx/>
              <a:buChar char="-"/>
            </a:pPr>
            <a:r>
              <a:rPr lang="vi-VN" dirty="0"/>
              <a:t>Xây dựng cung điện, đúc tiền riêng...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931649" y="909107"/>
            <a:ext cx="4166412" cy="3902626"/>
            <a:chOff x="1407889" y="103091"/>
            <a:chExt cx="6095306" cy="3314748"/>
          </a:xfrm>
        </p:grpSpPr>
        <p:pic>
          <p:nvPicPr>
            <p:cNvPr id="5135" name="Picture 2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889" y="103091"/>
              <a:ext cx="5943600" cy="177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6" name="Text Box 4"/>
            <p:cNvSpPr txBox="1">
              <a:spLocks noChangeArrowheads="1"/>
            </p:cNvSpPr>
            <p:nvPr/>
          </p:nvSpPr>
          <p:spPr bwMode="auto">
            <a:xfrm>
              <a:off x="1483395" y="1875495"/>
              <a:ext cx="6019800" cy="1542344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dirty="0"/>
                <a:t>“ </a:t>
              </a:r>
              <a:r>
                <a:rPr lang="en-US" dirty="0" err="1"/>
                <a:t>Thái</a:t>
              </a:r>
              <a:r>
                <a:rPr lang="en-US" dirty="0"/>
                <a:t> </a:t>
              </a:r>
              <a:r>
                <a:rPr lang="en-US" dirty="0" err="1"/>
                <a:t>Bình</a:t>
              </a:r>
              <a:r>
                <a:rPr lang="en-US" dirty="0"/>
                <a:t> </a:t>
              </a:r>
              <a:r>
                <a:rPr lang="en-US" dirty="0" err="1"/>
                <a:t>Hưng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r>
                <a:rPr lang="en-US" dirty="0"/>
                <a:t>” (</a:t>
              </a:r>
              <a:r>
                <a:rPr lang="en-US" dirty="0" err="1"/>
                <a:t>mặt</a:t>
              </a:r>
              <a:r>
                <a:rPr lang="en-US" dirty="0"/>
                <a:t> </a:t>
              </a:r>
              <a:r>
                <a:rPr lang="en-US" dirty="0" err="1"/>
                <a:t>trước</a:t>
              </a:r>
              <a:r>
                <a:rPr lang="en-US" dirty="0"/>
                <a:t> </a:t>
              </a:r>
              <a:r>
                <a:rPr lang="en-US" dirty="0" err="1"/>
                <a:t>ghi</a:t>
              </a:r>
              <a:r>
                <a:rPr lang="en-US" dirty="0"/>
                <a:t> </a:t>
              </a:r>
              <a:r>
                <a:rPr lang="en-US" dirty="0" err="1"/>
                <a:t>Thái</a:t>
              </a:r>
              <a:r>
                <a:rPr lang="en-US" dirty="0"/>
                <a:t> </a:t>
              </a:r>
              <a:r>
                <a:rPr lang="en-US" dirty="0" err="1"/>
                <a:t>Bình</a:t>
              </a:r>
              <a:r>
                <a:rPr lang="en-US" dirty="0"/>
                <a:t> </a:t>
              </a:r>
              <a:r>
                <a:rPr lang="en-US" dirty="0" err="1"/>
                <a:t>Hưng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r>
                <a:rPr lang="en-US" dirty="0"/>
                <a:t>, </a:t>
              </a:r>
              <a:r>
                <a:rPr lang="en-US" dirty="0" err="1"/>
                <a:t>mặt</a:t>
              </a:r>
              <a:r>
                <a:rPr lang="en-US" dirty="0"/>
                <a:t> </a:t>
              </a:r>
              <a:r>
                <a:rPr lang="en-US" dirty="0" err="1"/>
                <a:t>sau</a:t>
              </a:r>
              <a:r>
                <a:rPr lang="en-US" dirty="0"/>
                <a:t> </a:t>
              </a:r>
              <a:r>
                <a:rPr lang="en-US" dirty="0" err="1"/>
                <a:t>ghi</a:t>
              </a:r>
              <a:r>
                <a:rPr lang="en-US" dirty="0"/>
                <a:t> </a:t>
              </a:r>
              <a:r>
                <a:rPr lang="en-US" dirty="0" err="1"/>
                <a:t>chữ</a:t>
              </a:r>
              <a:r>
                <a:rPr lang="en-US" dirty="0"/>
                <a:t> “</a:t>
              </a:r>
              <a:r>
                <a:rPr lang="en-US" dirty="0" err="1"/>
                <a:t>Đinh</a:t>
              </a:r>
              <a:r>
                <a:rPr lang="en-US" dirty="0"/>
                <a:t>”)</a:t>
              </a:r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392CB7-1141-49A0-8EA4-B5B164438666}" type="datetime10">
              <a:rPr lang="vi-VN"/>
              <a:pPr>
                <a:defRPr/>
              </a:pPr>
              <a:t>12:09 SA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2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nh Thang Computer\My Documents\cde su\Ve-dep-co-kinh-cua-ngoi-den-o-Hoa-L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inh Thang Computer\My Documents\cde su\images1286659_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39" y="841859"/>
            <a:ext cx="7765322" cy="50255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TIẾT 14 - BÀI 9 NƯỚC ĐẠI CỒ VIỆT THỜI ĐINH _ TIỀN LÊ</a:t>
            </a:r>
            <a:endParaRPr lang="en-US" sz="3600" b="1" kern="1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Callout 11"/>
          <p:cNvSpPr/>
          <p:nvPr/>
        </p:nvSpPr>
        <p:spPr>
          <a:xfrm>
            <a:off x="5148064" y="685800"/>
            <a:ext cx="4191000" cy="4702949"/>
          </a:xfrm>
          <a:prstGeom prst="cloudCallout">
            <a:avLst>
              <a:gd name="adj1" fmla="val 44351"/>
              <a:gd name="adj2" fmla="val 7204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 Đinh Bộ Lĩnh lên ngôi Hoàng đế, đặt tên nước và không dùng niên hiệu của Trung Quốc nói lên điều gì?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3568" y="1546989"/>
            <a:ext cx="36342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just" eaLnBrk="1" hangingPunct="1"/>
            <a:r>
              <a:rPr lang="vi-VN" dirty="0">
                <a:solidFill>
                  <a:srgbClr val="0070C0"/>
                </a:solidFill>
              </a:rPr>
              <a:t>     </a:t>
            </a:r>
            <a:r>
              <a:rPr lang="vi-VN" sz="3600" b="1" dirty="0">
                <a:solidFill>
                  <a:srgbClr val="002060"/>
                </a:solidFill>
              </a:rPr>
              <a:t>Khẳng định nền độc lập dân tộc, hoàn toàn không phụ thuộc vào phong kiến Trung Quốc.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9392CB7-1141-49A0-8EA4-B5B164438666}" type="datetime10">
              <a:rPr lang="vi-VN"/>
              <a:pPr>
                <a:defRPr/>
              </a:pPr>
              <a:t>12:09 SA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TIẾT 14 - BÀI 9 NƯỚC ĐẠI CỒ VIỆT THỜI ĐINH _ TIỀN LÊ</a:t>
            </a:r>
            <a:endParaRPr lang="en-US" sz="3600" b="1" kern="1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4953000" y="2057400"/>
            <a:ext cx="4515544" cy="3200400"/>
          </a:xfrm>
          <a:prstGeom prst="cloudCallout">
            <a:avLst>
              <a:gd name="adj1" fmla="val 48285"/>
              <a:gd name="adj2" fmla="val 73273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 việc làm của Đinh Bộ Lĩnh có ý nghĩa như thế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1520" y="240844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just" eaLnBrk="1" hangingPunct="1"/>
            <a:r>
              <a:rPr lang="vi-VN" b="1" dirty="0">
                <a:solidFill>
                  <a:srgbClr val="00B050"/>
                </a:solidFill>
              </a:rPr>
              <a:t>- </a:t>
            </a:r>
            <a:r>
              <a:rPr lang="vi-VN" b="1" dirty="0">
                <a:solidFill>
                  <a:srgbClr val="002060"/>
                </a:solidFill>
              </a:rPr>
              <a:t>Khẳng định chủ quyền quốc gia.</a:t>
            </a:r>
          </a:p>
          <a:p>
            <a:pPr algn="just" eaLnBrk="1" hangingPunct="1"/>
            <a:r>
              <a:rPr lang="vi-VN" b="1" dirty="0">
                <a:solidFill>
                  <a:srgbClr val="002060"/>
                </a:solidFill>
              </a:rPr>
              <a:t>-Ổn định đời sống</a:t>
            </a:r>
            <a:r>
              <a:rPr lang="vi-VN" b="1" dirty="0">
                <a:solidFill>
                  <a:srgbClr val="002060"/>
                </a:solidFill>
                <a:sym typeface="Wingdings" pitchFamily="2" charset="2"/>
              </a:rPr>
              <a:t> Cơ sở để xây dựng và phát triển đất nước.</a:t>
            </a:r>
            <a:endParaRPr lang="vi-V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7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572000" y="546103"/>
            <a:ext cx="4343400" cy="6024562"/>
            <a:chOff x="4724400" y="762000"/>
            <a:chExt cx="4419600" cy="602426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62000"/>
              <a:ext cx="4343400" cy="5410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" name="TextBox 21"/>
            <p:cNvSpPr txBox="1">
              <a:spLocks noChangeArrowheads="1"/>
            </p:cNvSpPr>
            <p:nvPr/>
          </p:nvSpPr>
          <p:spPr bwMode="auto">
            <a:xfrm>
              <a:off x="4724400" y="6324600"/>
              <a:ext cx="441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6" charset="0"/>
                </a:defRPr>
              </a:lvl9pPr>
            </a:lstStyle>
            <a:p>
              <a:pPr algn="ctr" eaLnBrk="1" hangingPunct="1"/>
              <a:r>
                <a:rPr lang="en-US" sz="2400" b="1" dirty="0" err="1">
                  <a:solidFill>
                    <a:srgbClr val="C00000"/>
                  </a:solidFill>
                </a:rPr>
                <a:t>Đền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thờ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vua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Đinh</a:t>
              </a:r>
              <a:endParaRPr lang="vi-VN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099" name="Picture 3" descr="E:\cdKHXH 7 K 1 (16-17)\Tintuccgsvn201211278h29m42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0463"/>
          <a:stretch/>
        </p:blipFill>
        <p:spPr bwMode="auto">
          <a:xfrm>
            <a:off x="330380" y="546103"/>
            <a:ext cx="4316506" cy="5704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330380" y="6250416"/>
            <a:ext cx="4343400" cy="46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ctr" eaLnBrk="1" hangingPunct="1"/>
            <a:r>
              <a:rPr lang="en-US" sz="2400" b="1" dirty="0" err="1" smtClean="0">
                <a:solidFill>
                  <a:srgbClr val="C00000"/>
                </a:solidFill>
              </a:rPr>
              <a:t>Lăng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thờ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Ngô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Quyền</a:t>
            </a:r>
            <a:endParaRPr lang="vi-VN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NHBOLINH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412" y="718302"/>
            <a:ext cx="7499176" cy="5624383"/>
          </a:xfrm>
        </p:spPr>
      </p:pic>
      <p:pic>
        <p:nvPicPr>
          <p:cNvPr id="6" name="Picture 11" descr="J0099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J0099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J0099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82144" y="3582144"/>
            <a:ext cx="7991872" cy="82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J0099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34273" y="3050705"/>
            <a:ext cx="7991872" cy="82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E:\Chuyên đề KHXH 7 KÌ 1 (16-17)\Chienthangbachd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010"/>
            <a:ext cx="8779833" cy="6585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 descr="Dinhtienhoang_tuo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6294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43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3"/>
          <p:cNvSpPr>
            <a:spLocks noChangeArrowheads="1" noChangeShapeType="1" noTextEdit="1"/>
          </p:cNvSpPr>
          <p:nvPr/>
        </p:nvSpPr>
        <p:spPr bwMode="auto">
          <a:xfrm>
            <a:off x="2438400" y="771525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HƯỚNG</a:t>
            </a:r>
            <a:r>
              <a:rPr lang="en-US" sz="3600" b="1" kern="10" dirty="0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DẪN</a:t>
            </a:r>
            <a:r>
              <a:rPr lang="en-US" sz="3600" b="1" kern="10" dirty="0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NHÀ</a:t>
            </a:r>
            <a:endParaRPr lang="en-US" sz="3600" b="1" kern="10" dirty="0">
              <a:ln w="19050">
                <a:solidFill>
                  <a:srgbClr val="FF0066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8305800" cy="203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00FF"/>
                </a:solidFill>
              </a:rPr>
              <a:t>Đọc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phần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tiếp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theo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của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bài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học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00FF"/>
                </a:solidFill>
              </a:rPr>
              <a:t>Sưu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tầm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các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tư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liệu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về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chính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trị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thời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tiền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Lê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và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khám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phá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đời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sống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kinh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tế</a:t>
            </a:r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</a:rPr>
              <a:t>xã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hội</a:t>
            </a:r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</a:rPr>
              <a:t>văn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hóa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thời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Ngô</a:t>
            </a:r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</a:rPr>
              <a:t>Đinh</a:t>
            </a:r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</a:rPr>
              <a:t>Tiền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Lê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9460" name="Picture 11" descr="J00991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J00991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F4A67B-E63A-49A5-8B22-6F5BEEC1AFA5}" type="datetime10">
              <a:rPr lang="vi-VN"/>
              <a:pPr>
                <a:defRPr/>
              </a:pPr>
              <a:t>12:09 SA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305800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6200" y="1828800"/>
            <a:ext cx="90678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>
                <a:solidFill>
                  <a:srgbClr val="CC3300"/>
                </a:solidFill>
                <a:latin typeface=".VnBodoniH" pitchFamily="34" charset="0"/>
              </a:rPr>
              <a:t>Xin ch©n thµnh c¶m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600">
                <a:solidFill>
                  <a:srgbClr val="CC3300"/>
                </a:solidFill>
                <a:latin typeface=".VnBodoniH" pitchFamily="34" charset="0"/>
              </a:rPr>
              <a:t>¬n c¸c thÇy c« gi¸o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CC3300"/>
                </a:solidFill>
                <a:latin typeface=".VnBodoniH" pitchFamily="34" charset="0"/>
              </a:rPr>
              <a:t>vµ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600">
                <a:solidFill>
                  <a:srgbClr val="CC3300"/>
                </a:solidFill>
                <a:latin typeface=".VnBodoniH" pitchFamily="34" charset="0"/>
              </a:rPr>
              <a:t> c¸c em häc sinh</a:t>
            </a:r>
          </a:p>
        </p:txBody>
      </p:sp>
      <p:pic>
        <p:nvPicPr>
          <p:cNvPr id="19460" name="Picture 4" descr="butterfl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48200"/>
            <a:ext cx="160020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2286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81400" y="5041900"/>
            <a:ext cx="219075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98949"/>
      </p:ext>
    </p:extLst>
  </p:cSld>
  <p:clrMapOvr>
    <a:masterClrMapping/>
  </p:clrMapOvr>
  <p:transition spd="slow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0975" y="174625"/>
            <a:ext cx="8767763" cy="6502400"/>
          </a:xfrm>
        </p:spPr>
        <p:txBody>
          <a:bodyPr/>
          <a:lstStyle/>
          <a:p>
            <a:pPr algn="ctr">
              <a:buFontTx/>
              <a:buNone/>
            </a:pPr>
            <a:endParaRPr lang="en-US" sz="3600">
              <a:solidFill>
                <a:srgbClr val="FFCC00"/>
              </a:solidFill>
            </a:endParaRPr>
          </a:p>
        </p:txBody>
      </p:sp>
      <p:pic>
        <p:nvPicPr>
          <p:cNvPr id="26627" name="Picture 3" descr="co_do_hoa_lu_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63525"/>
            <a:ext cx="8545512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25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11560" y="476672"/>
            <a:ext cx="8077200" cy="338437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sy="5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/>
            <a:r>
              <a:rPr lang="en-US" sz="4000" dirty="0">
                <a:solidFill>
                  <a:srgbClr val="CC3300"/>
                </a:solidFill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4000" b="1" baseline="-25000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40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0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baseline="-250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baseline="-250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baseline="-25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X)</a:t>
            </a:r>
          </a:p>
          <a:p>
            <a:pPr algn="ctr"/>
            <a:endParaRPr lang="en-US" sz="3600" b="1" baseline="-25000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baseline="-250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454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  <p:bldP spid="184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79413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231068" y="369981"/>
            <a:ext cx="8352928" cy="5987661"/>
          </a:xfrm>
          <a:prstGeom prst="horizontalScroll">
            <a:avLst>
              <a:gd name="adj" fmla="val 5449"/>
            </a:avLst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946848" y="1632685"/>
            <a:ext cx="3657600" cy="1384995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57150" cmpd="thinThick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accent2"/>
                </a:solidFill>
              </a:rPr>
              <a:t>Tìm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hiểu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tình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hình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chính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trị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nước</a:t>
            </a:r>
            <a:r>
              <a:rPr lang="en-US" sz="2800" b="1" dirty="0" smtClean="0">
                <a:solidFill>
                  <a:schemeClr val="accent2"/>
                </a:solidFill>
              </a:rPr>
              <a:t> ta </a:t>
            </a:r>
            <a:r>
              <a:rPr lang="en-US" sz="2800" b="1" dirty="0" err="1" smtClean="0">
                <a:solidFill>
                  <a:schemeClr val="accent2"/>
                </a:solidFill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Ngô</a:t>
            </a:r>
            <a:r>
              <a:rPr lang="en-US" sz="2800" b="1" dirty="0" smtClean="0">
                <a:solidFill>
                  <a:schemeClr val="accent2"/>
                </a:solidFill>
              </a:rPr>
              <a:t> – </a:t>
            </a:r>
            <a:r>
              <a:rPr lang="en-US" sz="2800" b="1" dirty="0" err="1" smtClean="0">
                <a:solidFill>
                  <a:schemeClr val="accent2"/>
                </a:solidFill>
              </a:rPr>
              <a:t>Đinh</a:t>
            </a:r>
            <a:r>
              <a:rPr lang="en-US" sz="2800" b="1" dirty="0" smtClean="0">
                <a:solidFill>
                  <a:schemeClr val="accent2"/>
                </a:solidFill>
              </a:rPr>
              <a:t> - </a:t>
            </a:r>
            <a:r>
              <a:rPr lang="en-US" sz="2800" b="1" dirty="0" err="1" smtClean="0">
                <a:solidFill>
                  <a:schemeClr val="accent2"/>
                </a:solidFill>
              </a:rPr>
              <a:t>Tiền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L</a:t>
            </a:r>
            <a:r>
              <a:rPr lang="en-US" sz="2800" b="1" dirty="0" err="1" smtClean="0">
                <a:solidFill>
                  <a:schemeClr val="accent2"/>
                </a:solidFill>
              </a:rPr>
              <a:t>ê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870648" y="3541613"/>
            <a:ext cx="3733800" cy="2462213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57150" cmpd="thinThick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accent2"/>
                </a:solidFill>
              </a:rPr>
              <a:t>Khám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phá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tình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hình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kinh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tế</a:t>
            </a:r>
            <a:r>
              <a:rPr lang="en-US" sz="2800" b="1" dirty="0" smtClean="0">
                <a:solidFill>
                  <a:schemeClr val="accent2"/>
                </a:solidFill>
              </a:rPr>
              <a:t>  </a:t>
            </a:r>
            <a:r>
              <a:rPr lang="en-US" sz="2800" b="1" dirty="0" err="1" smtClean="0">
                <a:solidFill>
                  <a:schemeClr val="accent2"/>
                </a:solidFill>
              </a:rPr>
              <a:t>và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văn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hóa</a:t>
            </a:r>
            <a:r>
              <a:rPr lang="en-US" sz="2800" b="1" dirty="0" smtClean="0">
                <a:solidFill>
                  <a:schemeClr val="accent2"/>
                </a:solidFill>
              </a:rPr>
              <a:t>  </a:t>
            </a:r>
            <a:r>
              <a:rPr lang="en-US" sz="2800" b="1" dirty="0" err="1" smtClean="0">
                <a:solidFill>
                  <a:schemeClr val="accent2"/>
                </a:solidFill>
              </a:rPr>
              <a:t>nước</a:t>
            </a:r>
            <a:r>
              <a:rPr lang="en-US" sz="2800" b="1" dirty="0" smtClean="0">
                <a:solidFill>
                  <a:schemeClr val="accent2"/>
                </a:solidFill>
              </a:rPr>
              <a:t> ta </a:t>
            </a:r>
            <a:r>
              <a:rPr lang="en-US" sz="2800" b="1" dirty="0" err="1" smtClean="0">
                <a:solidFill>
                  <a:schemeClr val="accent2"/>
                </a:solidFill>
              </a:rPr>
              <a:t>dưới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Ngô</a:t>
            </a:r>
            <a:r>
              <a:rPr lang="en-US" sz="2800" b="1" dirty="0">
                <a:solidFill>
                  <a:schemeClr val="accent2"/>
                </a:solidFill>
              </a:rPr>
              <a:t> – </a:t>
            </a:r>
            <a:r>
              <a:rPr lang="en-US" sz="2800" b="1" dirty="0" err="1">
                <a:solidFill>
                  <a:schemeClr val="accent2"/>
                </a:solidFill>
              </a:rPr>
              <a:t>Đinh</a:t>
            </a:r>
            <a:r>
              <a:rPr lang="en-US" sz="2800" b="1" dirty="0">
                <a:solidFill>
                  <a:schemeClr val="accent2"/>
                </a:solidFill>
              </a:rPr>
              <a:t> - </a:t>
            </a:r>
            <a:r>
              <a:rPr lang="en-US" sz="2800" b="1" dirty="0" err="1">
                <a:solidFill>
                  <a:schemeClr val="accent2"/>
                </a:solidFill>
              </a:rPr>
              <a:t>Tiền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Lê</a:t>
            </a:r>
            <a:endParaRPr lang="en-US" sz="28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3275856" y="2058482"/>
            <a:ext cx="1447800" cy="533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>
            <a:prstShdw prst="shdw17" dist="17961" dir="2700000">
              <a:srgbClr val="0066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3461130" y="3922613"/>
            <a:ext cx="1295400" cy="762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>
            <a:prstShdw prst="shdw17" dist="17961" dir="2700000">
              <a:srgbClr val="0066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333872" y="2212875"/>
            <a:ext cx="3086000" cy="2301875"/>
          </a:xfrm>
          <a:prstGeom prst="flowChartAlternateProcess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sz="32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3200" baseline="-25000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pPr algn="ctr"/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aseline="-25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aseline="-25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X)</a:t>
            </a:r>
            <a:endParaRPr lang="en-US" sz="2800" baseline="-250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44038" grpId="0" animBg="1"/>
      <p:bldP spid="44044" grpId="0" animBg="1"/>
      <p:bldP spid="44045" grpId="0" animBg="1"/>
      <p:bldP spid="440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11560" y="1666964"/>
            <a:ext cx="8077200" cy="252028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sy="5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/>
            <a:r>
              <a:rPr lang="en-US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19: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endParaRPr lang="en-US" sz="40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280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  <p:bldP spid="184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1-HKNN_Nha-Ngo-dung-nen-tu-chu_V1_27-4-2016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55365"/>
            <a:ext cx="8045450" cy="4525963"/>
          </a:xfrm>
        </p:spPr>
      </p:pic>
      <p:pic>
        <p:nvPicPr>
          <p:cNvPr id="6" name="Picture 21" descr="Cau h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837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12032" y="485056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thắng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, </a:t>
            </a: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? Ý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4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179512" y="1663004"/>
            <a:ext cx="8064896" cy="284611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416704" y="836712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/>
              <a:t>   </a:t>
            </a:r>
            <a:r>
              <a:rPr lang="en-US" sz="2400" b="1" dirty="0" err="1"/>
              <a:t>S</a:t>
            </a:r>
            <a:r>
              <a:rPr lang="en-US" sz="2400" b="1" dirty="0" err="1" smtClean="0"/>
              <a:t>au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chiến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Đằng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Ngô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Quyền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dựng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nền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chủ</a:t>
            </a:r>
            <a:r>
              <a:rPr lang="en-US" sz="2400" b="1" dirty="0" smtClean="0"/>
              <a:t>? Ý </a:t>
            </a:r>
            <a:r>
              <a:rPr lang="en-US" sz="2400" b="1" dirty="0" err="1" smtClean="0"/>
              <a:t>nghĩa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763688" y="2320141"/>
            <a:ext cx="56755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 </a:t>
            </a:r>
            <a:r>
              <a:rPr lang="en-US" sz="2400" b="1" dirty="0" err="1"/>
              <a:t>nhóm</a:t>
            </a:r>
            <a:r>
              <a:rPr lang="en-US" sz="2400" b="1" dirty="0"/>
              <a:t> </a:t>
            </a:r>
            <a:r>
              <a:rPr lang="en-US" sz="2400" b="1" dirty="0" err="1" smtClean="0"/>
              <a:t>lớn</a:t>
            </a:r>
            <a:endParaRPr lang="en-US" sz="2400" b="1" dirty="0"/>
          </a:p>
          <a:p>
            <a:r>
              <a:rPr lang="en-US" sz="2400" b="1" dirty="0"/>
              <a:t>- </a:t>
            </a:r>
            <a:r>
              <a:rPr lang="en-US" sz="2400" b="1" dirty="0" err="1"/>
              <a:t>Thời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: </a:t>
            </a:r>
            <a:r>
              <a:rPr lang="en-US" sz="2400" b="1" dirty="0" smtClean="0"/>
              <a:t>5 </a:t>
            </a:r>
            <a:r>
              <a:rPr lang="en-US" sz="2400" b="1" dirty="0" err="1"/>
              <a:t>phút</a:t>
            </a:r>
            <a:endParaRPr lang="en-US" sz="2400" b="1" dirty="0"/>
          </a:p>
          <a:p>
            <a:r>
              <a:rPr lang="en-US" sz="2400" b="1" dirty="0"/>
              <a:t>- </a:t>
            </a:r>
            <a:r>
              <a:rPr lang="en-US" sz="2400" b="1" dirty="0" err="1"/>
              <a:t>Đại</a:t>
            </a:r>
            <a:r>
              <a:rPr lang="en-US" sz="2400" b="1" dirty="0"/>
              <a:t> </a:t>
            </a:r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nhóm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 smtClean="0"/>
              <a:t>bày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phụ</a:t>
            </a:r>
            <a:endParaRPr lang="en-US" sz="2400" b="1" dirty="0"/>
          </a:p>
        </p:txBody>
      </p:sp>
      <p:pic>
        <p:nvPicPr>
          <p:cNvPr id="31765" name="Picture 21" descr="Cau h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837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3" name="ShockwaveFlash1" r:id="rId2" imgW="3238952" imgH="2285714"/>
        </mc:Choice>
        <mc:Fallback>
          <p:control name="ShockwaveFlash1" r:id="rId2" imgW="3238952" imgH="2285714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600" y="4365625"/>
                  <a:ext cx="3238500" cy="228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8555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685131"/>
              </p:ext>
            </p:extLst>
          </p:nvPr>
        </p:nvGraphicFramePr>
        <p:xfrm>
          <a:off x="611560" y="40466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467544" y="5229200"/>
            <a:ext cx="1872208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ded Corner 5"/>
          <p:cNvSpPr/>
          <p:nvPr/>
        </p:nvSpPr>
        <p:spPr>
          <a:xfrm>
            <a:off x="2341912" y="4730370"/>
            <a:ext cx="6444208" cy="194421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niềm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tôn</a:t>
            </a:r>
            <a:r>
              <a:rPr lang="en-US" sz="4000" b="1" dirty="0" smtClean="0">
                <a:solidFill>
                  <a:srgbClr val="FF0000"/>
                </a:solidFill>
              </a:rPr>
              <a:t>, ý </a:t>
            </a:r>
            <a:r>
              <a:rPr lang="en-US" sz="4000" b="1" dirty="0" err="1" smtClean="0">
                <a:solidFill>
                  <a:srgbClr val="FF0000"/>
                </a:solidFill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lập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tộc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0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7C6432-0322-426F-B6E2-1D1EF9D00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F7C6432-0322-426F-B6E2-1D1EF9D00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98FB88-8AFD-40D8-BD38-E12C76163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5B98FB88-8AFD-40D8-BD38-E12C76163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6DA63C-2EDC-493E-888E-6A681C319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266DA63C-2EDC-493E-888E-6A681C3196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0CD779-0A7F-4882-BDE2-29B9F1D4F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F0CD779-0A7F-4882-BDE2-29B9F1D4F6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DB0AEC-D763-49EC-AE1B-80C8F303D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C0DB0AEC-D763-49EC-AE1B-80C8F303D5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6DC1C-13FB-425E-9195-DAC1729DA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30D6DC1C-13FB-425E-9195-DAC1729DA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592</Words>
  <Application>Microsoft Office PowerPoint</Application>
  <PresentationFormat>On-screen Show (4:3)</PresentationFormat>
  <Paragraphs>60</Paragraphs>
  <Slides>21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chuẩn bị của nhóm “ Tự hào”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MTC.,JSC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Thang Computer</dc:creator>
  <cp:lastModifiedBy>Minh Thang Computer</cp:lastModifiedBy>
  <cp:revision>77</cp:revision>
  <cp:lastPrinted>2016-10-02T16:11:40Z</cp:lastPrinted>
  <dcterms:created xsi:type="dcterms:W3CDTF">2016-09-29T15:58:54Z</dcterms:created>
  <dcterms:modified xsi:type="dcterms:W3CDTF">2016-10-04T17:12:32Z</dcterms:modified>
</cp:coreProperties>
</file>